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tags/tag10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tags/tag11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tags/tag12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  <p:sldMasterId id="2147483682" r:id="rId6"/>
    <p:sldMasterId id="2147483694" r:id="rId7"/>
    <p:sldMasterId id="2147483706" r:id="rId8"/>
    <p:sldMasterId id="2147483718" r:id="rId9"/>
    <p:sldMasterId id="2147483729" r:id="rId10"/>
    <p:sldMasterId id="2147483740" r:id="rId11"/>
    <p:sldMasterId id="2147483751" r:id="rId12"/>
    <p:sldMasterId id="2147483762" r:id="rId13"/>
    <p:sldMasterId id="2147483773" r:id="rId14"/>
    <p:sldMasterId id="2147483784" r:id="rId15"/>
    <p:sldMasterId id="2147483795" r:id="rId16"/>
    <p:sldMasterId id="2147483806" r:id="rId17"/>
  </p:sldMasterIdLst>
  <p:notesMasterIdLst>
    <p:notesMasterId r:id="rId38"/>
  </p:notesMasterIdLst>
  <p:sldIdLst>
    <p:sldId id="347" r:id="rId18"/>
    <p:sldId id="508" r:id="rId19"/>
    <p:sldId id="662" r:id="rId20"/>
    <p:sldId id="663" r:id="rId21"/>
    <p:sldId id="664" r:id="rId22"/>
    <p:sldId id="665" r:id="rId23"/>
    <p:sldId id="666" r:id="rId24"/>
    <p:sldId id="667" r:id="rId25"/>
    <p:sldId id="668" r:id="rId26"/>
    <p:sldId id="669" r:id="rId27"/>
    <p:sldId id="670" r:id="rId28"/>
    <p:sldId id="671" r:id="rId29"/>
    <p:sldId id="672" r:id="rId30"/>
    <p:sldId id="673" r:id="rId31"/>
    <p:sldId id="674" r:id="rId32"/>
    <p:sldId id="675" r:id="rId33"/>
    <p:sldId id="676" r:id="rId34"/>
    <p:sldId id="677" r:id="rId35"/>
    <p:sldId id="543" r:id="rId36"/>
    <p:sldId id="6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Bamanya" initials="BB" lastIdx="1" clrIdx="0">
    <p:extLst>
      <p:ext uri="{19B8F6BF-5375-455C-9EA6-DF929625EA0E}">
        <p15:presenceInfo xmlns:p15="http://schemas.microsoft.com/office/powerpoint/2012/main" userId="S::barbara.bamanya@unwomen.org::9fe3c5a0-ca07-475d-b70b-35b979d72d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A9699-3A08-46EE-977D-29A333662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2DA35-83EB-4715-A939-729D4557788C}">
      <dgm:prSet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The Evangelical Covenant Church of Rwanda (ECCR), is an evangelical church operating in Rwanda, under the leadership of Bishop Apollinaire M. </a:t>
          </a:r>
          <a:r>
            <a:rPr lang="en-US" b="1" dirty="0" err="1" smtClean="0"/>
            <a:t>Gakombe</a:t>
          </a:r>
          <a:r>
            <a:rPr lang="en-US" b="1" dirty="0" smtClean="0"/>
            <a:t>, the ECCR Founder and Moderator. It was legally born on 09/03/2021, with legal status no129 / RGB / FBO / LP / 03/2021.</a:t>
          </a:r>
          <a:endParaRPr lang="en-US" b="1" dirty="0"/>
        </a:p>
      </dgm:t>
    </dgm:pt>
    <dgm:pt modelId="{44F50CEC-7714-4C3F-9211-636AC77F17E7}" type="parTrans" cxnId="{A4C911D6-CE35-4101-A306-76A7B0F02D1B}">
      <dgm:prSet/>
      <dgm:spPr/>
      <dgm:t>
        <a:bodyPr/>
        <a:lstStyle/>
        <a:p>
          <a:endParaRPr lang="en-US"/>
        </a:p>
      </dgm:t>
    </dgm:pt>
    <dgm:pt modelId="{98F45E0C-7CFB-4748-B901-3B8A5634B634}" type="sibTrans" cxnId="{A4C911D6-CE35-4101-A306-76A7B0F02D1B}">
      <dgm:prSet/>
      <dgm:spPr/>
      <dgm:t>
        <a:bodyPr/>
        <a:lstStyle/>
        <a:p>
          <a:endParaRPr lang="en-US"/>
        </a:p>
      </dgm:t>
    </dgm:pt>
    <dgm:pt modelId="{3A6C17D8-648C-42FC-8BD3-A25013862004}">
      <dgm:prSet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The ECCR Church has opened 13 different churches : In Kigali City (3 Churches), in </a:t>
          </a:r>
          <a:r>
            <a:rPr lang="en-US" b="1" dirty="0" err="1" smtClean="0"/>
            <a:t>Kamonyi</a:t>
          </a:r>
          <a:r>
            <a:rPr lang="en-US" b="1" dirty="0" smtClean="0"/>
            <a:t> District (4 Churches), in </a:t>
          </a:r>
          <a:r>
            <a:rPr lang="en-US" b="1" dirty="0" err="1" smtClean="0"/>
            <a:t>Gisagara</a:t>
          </a:r>
          <a:r>
            <a:rPr lang="en-US" b="1" dirty="0" smtClean="0"/>
            <a:t> District (4), in </a:t>
          </a:r>
          <a:r>
            <a:rPr lang="en-US" b="1" dirty="0" err="1" smtClean="0"/>
            <a:t>Huye</a:t>
          </a:r>
          <a:r>
            <a:rPr lang="en-US" b="1" dirty="0" smtClean="0"/>
            <a:t> District (1 Church), In </a:t>
          </a:r>
          <a:r>
            <a:rPr lang="en-US" b="1" dirty="0" err="1" smtClean="0"/>
            <a:t>Karongi</a:t>
          </a:r>
          <a:r>
            <a:rPr lang="en-US" b="1" dirty="0" smtClean="0"/>
            <a:t> District (1).</a:t>
          </a:r>
          <a:endParaRPr lang="en-US" b="1" dirty="0"/>
        </a:p>
      </dgm:t>
    </dgm:pt>
    <dgm:pt modelId="{9CEC372B-0DCF-42B2-BB82-71A9834D28E9}" type="parTrans" cxnId="{EC0087F3-39B4-462A-83E3-A5B00F55D6C9}">
      <dgm:prSet/>
      <dgm:spPr/>
      <dgm:t>
        <a:bodyPr/>
        <a:lstStyle/>
        <a:p>
          <a:endParaRPr lang="en-US"/>
        </a:p>
      </dgm:t>
    </dgm:pt>
    <dgm:pt modelId="{AF5E9A3B-83C3-4CD9-9DE4-1091EB67F2F4}" type="sibTrans" cxnId="{EC0087F3-39B4-462A-83E3-A5B00F55D6C9}">
      <dgm:prSet/>
      <dgm:spPr/>
      <dgm:t>
        <a:bodyPr/>
        <a:lstStyle/>
        <a:p>
          <a:endParaRPr lang="en-US"/>
        </a:p>
      </dgm:t>
    </dgm:pt>
    <dgm:pt modelId="{766282EB-162D-493E-A617-84EE6C24128B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 smtClean="0"/>
            <a:t>The ECCR Church has  741 church members, Men:.102, Women:.296, Youth: 125, Boys: 39, Girls : 86, Children: 146, New Disciples baptized: 72</a:t>
          </a:r>
          <a:endParaRPr lang="en-US" sz="2000" b="1" dirty="0"/>
        </a:p>
      </dgm:t>
    </dgm:pt>
    <dgm:pt modelId="{C60CABA4-09E6-45C7-9A8F-EA3729CDF498}" type="parTrans" cxnId="{189BAB70-FBF2-4F3E-8907-94FD2DA162CA}">
      <dgm:prSet/>
      <dgm:spPr/>
      <dgm:t>
        <a:bodyPr/>
        <a:lstStyle/>
        <a:p>
          <a:endParaRPr lang="en-US"/>
        </a:p>
      </dgm:t>
    </dgm:pt>
    <dgm:pt modelId="{BC8B8F27-0547-46F3-A415-244009D35FBA}" type="sibTrans" cxnId="{189BAB70-FBF2-4F3E-8907-94FD2DA162CA}">
      <dgm:prSet/>
      <dgm:spPr/>
      <dgm:t>
        <a:bodyPr/>
        <a:lstStyle/>
        <a:p>
          <a:endParaRPr lang="en-US"/>
        </a:p>
      </dgm:t>
    </dgm:pt>
    <dgm:pt modelId="{B91038F6-9DBA-4A0F-BDA7-91F1348DF2A9}">
      <dgm:prSet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The "ECCR" Church is the branch of ECC with its world headquarters in the United States (Chicago-Illinois), established on 20/02/ 1885, started by immigrants from the European continent in Sweden.</a:t>
          </a:r>
          <a:endParaRPr lang="en-US" b="1" dirty="0"/>
        </a:p>
      </dgm:t>
    </dgm:pt>
    <dgm:pt modelId="{D22FB957-E947-4A09-8398-85554079CA66}" type="parTrans" cxnId="{F84BC981-4CE7-4628-96CE-E00DFDEB5B59}">
      <dgm:prSet/>
      <dgm:spPr/>
      <dgm:t>
        <a:bodyPr/>
        <a:lstStyle/>
        <a:p>
          <a:endParaRPr lang="en-US"/>
        </a:p>
      </dgm:t>
    </dgm:pt>
    <dgm:pt modelId="{BA76E12C-D617-422C-9480-23EA6AE64B34}" type="sibTrans" cxnId="{F84BC981-4CE7-4628-96CE-E00DFDEB5B59}">
      <dgm:prSet/>
      <dgm:spPr/>
      <dgm:t>
        <a:bodyPr/>
        <a:lstStyle/>
        <a:p>
          <a:endParaRPr lang="en-US"/>
        </a:p>
      </dgm:t>
    </dgm:pt>
    <dgm:pt modelId="{DBDF3C43-17B9-4301-A915-3AA36D5468AF}" type="pres">
      <dgm:prSet presAssocID="{F20A9699-3A08-46EE-977D-29A333662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04BA8-8652-4403-89B7-54AD0DC818E6}" type="pres">
      <dgm:prSet presAssocID="{FB72DA35-83EB-4715-A939-729D455778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FA6A8-EE53-487E-8375-B7DAF2C23512}" type="pres">
      <dgm:prSet presAssocID="{98F45E0C-7CFB-4748-B901-3B8A5634B634}" presName="spacer" presStyleCnt="0"/>
      <dgm:spPr/>
    </dgm:pt>
    <dgm:pt modelId="{5D365C60-5814-4C1D-BC2D-28E5BAE0AC73}" type="pres">
      <dgm:prSet presAssocID="{3A6C17D8-648C-42FC-8BD3-A2501386200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59685-053B-43DD-A069-A3E64535C243}" type="pres">
      <dgm:prSet presAssocID="{AF5E9A3B-83C3-4CD9-9DE4-1091EB67F2F4}" presName="spacer" presStyleCnt="0"/>
      <dgm:spPr/>
    </dgm:pt>
    <dgm:pt modelId="{81C36F71-BE9E-4EB2-9217-D8DAD8811183}" type="pres">
      <dgm:prSet presAssocID="{766282EB-162D-493E-A617-84EE6C2412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09711-F3D1-46C7-955E-97156D20F5D0}" type="pres">
      <dgm:prSet presAssocID="{BC8B8F27-0547-46F3-A415-244009D35FBA}" presName="spacer" presStyleCnt="0"/>
      <dgm:spPr/>
    </dgm:pt>
    <dgm:pt modelId="{4E5F4905-BA8E-4277-BABD-1FF983EF233F}" type="pres">
      <dgm:prSet presAssocID="{B91038F6-9DBA-4A0F-BDA7-91F1348DF2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8F318-EAA2-42CE-BE92-9BAEBA1E5E06}" type="presOf" srcId="{B91038F6-9DBA-4A0F-BDA7-91F1348DF2A9}" destId="{4E5F4905-BA8E-4277-BABD-1FF983EF233F}" srcOrd="0" destOrd="0" presId="urn:microsoft.com/office/officeart/2005/8/layout/vList2"/>
    <dgm:cxn modelId="{4770EAFA-912E-4887-8834-49840BBCB35F}" type="presOf" srcId="{F20A9699-3A08-46EE-977D-29A333662359}" destId="{DBDF3C43-17B9-4301-A915-3AA36D5468AF}" srcOrd="0" destOrd="0" presId="urn:microsoft.com/office/officeart/2005/8/layout/vList2"/>
    <dgm:cxn modelId="{A627C822-94B0-4458-93CA-5A9951C1D9A9}" type="presOf" srcId="{766282EB-162D-493E-A617-84EE6C24128B}" destId="{81C36F71-BE9E-4EB2-9217-D8DAD8811183}" srcOrd="0" destOrd="0" presId="urn:microsoft.com/office/officeart/2005/8/layout/vList2"/>
    <dgm:cxn modelId="{A4C911D6-CE35-4101-A306-76A7B0F02D1B}" srcId="{F20A9699-3A08-46EE-977D-29A333662359}" destId="{FB72DA35-83EB-4715-A939-729D4557788C}" srcOrd="0" destOrd="0" parTransId="{44F50CEC-7714-4C3F-9211-636AC77F17E7}" sibTransId="{98F45E0C-7CFB-4748-B901-3B8A5634B634}"/>
    <dgm:cxn modelId="{F8C1BCE8-0F59-4985-850C-4150D1CDBC08}" type="presOf" srcId="{FB72DA35-83EB-4715-A939-729D4557788C}" destId="{A8F04BA8-8652-4403-89B7-54AD0DC818E6}" srcOrd="0" destOrd="0" presId="urn:microsoft.com/office/officeart/2005/8/layout/vList2"/>
    <dgm:cxn modelId="{EC0087F3-39B4-462A-83E3-A5B00F55D6C9}" srcId="{F20A9699-3A08-46EE-977D-29A333662359}" destId="{3A6C17D8-648C-42FC-8BD3-A25013862004}" srcOrd="1" destOrd="0" parTransId="{9CEC372B-0DCF-42B2-BB82-71A9834D28E9}" sibTransId="{AF5E9A3B-83C3-4CD9-9DE4-1091EB67F2F4}"/>
    <dgm:cxn modelId="{F84BC981-4CE7-4628-96CE-E00DFDEB5B59}" srcId="{F20A9699-3A08-46EE-977D-29A333662359}" destId="{B91038F6-9DBA-4A0F-BDA7-91F1348DF2A9}" srcOrd="3" destOrd="0" parTransId="{D22FB957-E947-4A09-8398-85554079CA66}" sibTransId="{BA76E12C-D617-422C-9480-23EA6AE64B34}"/>
    <dgm:cxn modelId="{05615310-F16C-4DAC-AF2A-E23F088CC8D5}" type="presOf" srcId="{3A6C17D8-648C-42FC-8BD3-A25013862004}" destId="{5D365C60-5814-4C1D-BC2D-28E5BAE0AC73}" srcOrd="0" destOrd="0" presId="urn:microsoft.com/office/officeart/2005/8/layout/vList2"/>
    <dgm:cxn modelId="{189BAB70-FBF2-4F3E-8907-94FD2DA162CA}" srcId="{F20A9699-3A08-46EE-977D-29A333662359}" destId="{766282EB-162D-493E-A617-84EE6C24128B}" srcOrd="2" destOrd="0" parTransId="{C60CABA4-09E6-45C7-9A8F-EA3729CDF498}" sibTransId="{BC8B8F27-0547-46F3-A415-244009D35FBA}"/>
    <dgm:cxn modelId="{8AEADACB-C759-48D6-95F7-D3A1E662B7EA}" type="presParOf" srcId="{DBDF3C43-17B9-4301-A915-3AA36D5468AF}" destId="{A8F04BA8-8652-4403-89B7-54AD0DC818E6}" srcOrd="0" destOrd="0" presId="urn:microsoft.com/office/officeart/2005/8/layout/vList2"/>
    <dgm:cxn modelId="{AEB59FA5-B50B-467D-B80C-B3FDB2E7F32C}" type="presParOf" srcId="{DBDF3C43-17B9-4301-A915-3AA36D5468AF}" destId="{8B0FA6A8-EE53-487E-8375-B7DAF2C23512}" srcOrd="1" destOrd="0" presId="urn:microsoft.com/office/officeart/2005/8/layout/vList2"/>
    <dgm:cxn modelId="{4BB6D04B-D25C-4414-B307-B7E11E5481F8}" type="presParOf" srcId="{DBDF3C43-17B9-4301-A915-3AA36D5468AF}" destId="{5D365C60-5814-4C1D-BC2D-28E5BAE0AC73}" srcOrd="2" destOrd="0" presId="urn:microsoft.com/office/officeart/2005/8/layout/vList2"/>
    <dgm:cxn modelId="{11DF5705-A379-49CF-8FFD-AC9CA9E3817F}" type="presParOf" srcId="{DBDF3C43-17B9-4301-A915-3AA36D5468AF}" destId="{E9659685-053B-43DD-A069-A3E64535C243}" srcOrd="3" destOrd="0" presId="urn:microsoft.com/office/officeart/2005/8/layout/vList2"/>
    <dgm:cxn modelId="{436FEBEB-C29C-42EC-BB8A-1914A1BFA26A}" type="presParOf" srcId="{DBDF3C43-17B9-4301-A915-3AA36D5468AF}" destId="{81C36F71-BE9E-4EB2-9217-D8DAD8811183}" srcOrd="4" destOrd="0" presId="urn:microsoft.com/office/officeart/2005/8/layout/vList2"/>
    <dgm:cxn modelId="{96EB12F8-9F79-4E4B-BA39-32174EA4564A}" type="presParOf" srcId="{DBDF3C43-17B9-4301-A915-3AA36D5468AF}" destId="{D6709711-F3D1-46C7-955E-97156D20F5D0}" srcOrd="5" destOrd="0" presId="urn:microsoft.com/office/officeart/2005/8/layout/vList2"/>
    <dgm:cxn modelId="{A14992BC-8CAC-48F6-816D-3727F6B6E862}" type="presParOf" srcId="{DBDF3C43-17B9-4301-A915-3AA36D5468AF}" destId="{4E5F4905-BA8E-4277-BABD-1FF983EF23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04BA8-8652-4403-89B7-54AD0DC818E6}">
      <dsp:nvSpPr>
        <dsp:cNvPr id="0" name=""/>
        <dsp:cNvSpPr/>
      </dsp:nvSpPr>
      <dsp:spPr>
        <a:xfrm>
          <a:off x="0" y="58020"/>
          <a:ext cx="7227556" cy="128465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Evangelical Covenant Church of Rwanda (ECCR), is an evangelical church operating in Rwanda, under the leadership of Bishop Apollinaire M. </a:t>
          </a:r>
          <a:r>
            <a:rPr lang="en-US" sz="1800" b="1" kern="1200" dirty="0" err="1" smtClean="0"/>
            <a:t>Gakombe</a:t>
          </a:r>
          <a:r>
            <a:rPr lang="en-US" sz="1800" b="1" kern="1200" dirty="0" smtClean="0"/>
            <a:t>, the ECCR Founder and Moderator. It was legally born on 09/03/2021, with legal status no129 / RGB / FBO / LP / 03/2021.</a:t>
          </a:r>
          <a:endParaRPr lang="en-US" sz="1800" b="1" kern="1200" dirty="0"/>
        </a:p>
      </dsp:txBody>
      <dsp:txXfrm>
        <a:off x="62712" y="120732"/>
        <a:ext cx="7102132" cy="1159235"/>
      </dsp:txXfrm>
    </dsp:sp>
    <dsp:sp modelId="{5D365C60-5814-4C1D-BC2D-28E5BAE0AC73}">
      <dsp:nvSpPr>
        <dsp:cNvPr id="0" name=""/>
        <dsp:cNvSpPr/>
      </dsp:nvSpPr>
      <dsp:spPr>
        <a:xfrm>
          <a:off x="0" y="1394520"/>
          <a:ext cx="7227556" cy="128465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ECCR Church has opened 13 different churches : In Kigali City (3 Churches), in </a:t>
          </a:r>
          <a:r>
            <a:rPr lang="en-US" sz="1800" b="1" kern="1200" dirty="0" err="1" smtClean="0"/>
            <a:t>Kamonyi</a:t>
          </a:r>
          <a:r>
            <a:rPr lang="en-US" sz="1800" b="1" kern="1200" dirty="0" smtClean="0"/>
            <a:t> District (4 Churches), in </a:t>
          </a:r>
          <a:r>
            <a:rPr lang="en-US" sz="1800" b="1" kern="1200" dirty="0" err="1" smtClean="0"/>
            <a:t>Gisagara</a:t>
          </a:r>
          <a:r>
            <a:rPr lang="en-US" sz="1800" b="1" kern="1200" dirty="0" smtClean="0"/>
            <a:t> District (4), in </a:t>
          </a:r>
          <a:r>
            <a:rPr lang="en-US" sz="1800" b="1" kern="1200" dirty="0" err="1" smtClean="0"/>
            <a:t>Huye</a:t>
          </a:r>
          <a:r>
            <a:rPr lang="en-US" sz="1800" b="1" kern="1200" dirty="0" smtClean="0"/>
            <a:t> District (1 Church), In </a:t>
          </a:r>
          <a:r>
            <a:rPr lang="en-US" sz="1800" b="1" kern="1200" dirty="0" err="1" smtClean="0"/>
            <a:t>Karongi</a:t>
          </a:r>
          <a:r>
            <a:rPr lang="en-US" sz="1800" b="1" kern="1200" dirty="0" smtClean="0"/>
            <a:t> District (1).</a:t>
          </a:r>
          <a:endParaRPr lang="en-US" sz="1800" b="1" kern="1200" dirty="0"/>
        </a:p>
      </dsp:txBody>
      <dsp:txXfrm>
        <a:off x="62712" y="1457232"/>
        <a:ext cx="7102132" cy="1159235"/>
      </dsp:txXfrm>
    </dsp:sp>
    <dsp:sp modelId="{81C36F71-BE9E-4EB2-9217-D8DAD8811183}">
      <dsp:nvSpPr>
        <dsp:cNvPr id="0" name=""/>
        <dsp:cNvSpPr/>
      </dsp:nvSpPr>
      <dsp:spPr>
        <a:xfrm>
          <a:off x="0" y="2731020"/>
          <a:ext cx="7227556" cy="128465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ECCR Church has  741 church members, Men:.102, Women:.296, Youth: 125, Boys: 39, Girls : 86, Children: 146, New Disciples baptized: 72</a:t>
          </a:r>
          <a:endParaRPr lang="en-US" sz="2000" b="1" kern="1200" dirty="0"/>
        </a:p>
      </dsp:txBody>
      <dsp:txXfrm>
        <a:off x="62712" y="2793732"/>
        <a:ext cx="7102132" cy="1159235"/>
      </dsp:txXfrm>
    </dsp:sp>
    <dsp:sp modelId="{4E5F4905-BA8E-4277-BABD-1FF983EF233F}">
      <dsp:nvSpPr>
        <dsp:cNvPr id="0" name=""/>
        <dsp:cNvSpPr/>
      </dsp:nvSpPr>
      <dsp:spPr>
        <a:xfrm>
          <a:off x="0" y="4067519"/>
          <a:ext cx="7227556" cy="1284659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"ECCR" Church is the branch of ECC with its world headquarters in the United States (Chicago-Illinois), established on 20/02/ 1885, started by immigrants from the European continent in Sweden.</a:t>
          </a:r>
          <a:endParaRPr lang="en-US" sz="1800" b="1" kern="1200" dirty="0"/>
        </a:p>
      </dsp:txBody>
      <dsp:txXfrm>
        <a:off x="62712" y="4130231"/>
        <a:ext cx="7102132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657E-1528-4ED2-8D15-37A7F3D5A726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CA2E-7C78-47DA-AFE6-42FD2C7C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16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247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1241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13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58152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409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9744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28331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679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30729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4415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23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4469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2361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2260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01466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983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1905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3118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1784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86648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077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38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4839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990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046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20962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6563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674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35975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255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5665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9723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195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7898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614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1545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6750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5991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834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94315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33241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5161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0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85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84263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3689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4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19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9992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13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4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64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564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2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248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14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87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501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21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7158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933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889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64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45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611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4143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05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0552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891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40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8677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324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38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85406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216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6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1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77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25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5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2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04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896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08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322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580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149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9950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7453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38831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64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8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7958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543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5436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6297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389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9669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292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9638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9816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111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3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9316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267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22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2996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792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4817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3659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195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0538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1199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60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7695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3584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189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17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9358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6734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256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834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0753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896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7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154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57361-9736-458F-AECF-C9DE84F509DA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631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8821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283200" y="1"/>
            <a:ext cx="69088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283200" y="2286000"/>
            <a:ext cx="6908800" cy="2209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4" descr="UN_Women_Englis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304802"/>
            <a:ext cx="3909484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64160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603500"/>
            <a:ext cx="6350000" cy="1701800"/>
          </a:xfrm>
        </p:spPr>
        <p:txBody>
          <a:bodyPr>
            <a:normAutofit/>
          </a:bodyPr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264160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64160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0" y="2286000"/>
            <a:ext cx="2540000" cy="22098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0" y="4572000"/>
            <a:ext cx="2540000" cy="22860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0574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181600" y="1"/>
            <a:ext cx="7010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0" y="1587500"/>
            <a:ext cx="6485467" cy="4318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22452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81600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53093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eft Pictures-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816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419101"/>
            <a:ext cx="6502400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2286002"/>
            <a:ext cx="5181600" cy="227329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4546600"/>
            <a:ext cx="5181600" cy="23114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5990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5"/>
          <p:cNvGrpSpPr>
            <a:grpSpLocks/>
          </p:cNvGrpSpPr>
          <p:nvPr userDrawn="1"/>
        </p:nvGrpSpPr>
        <p:grpSpPr bwMode="auto">
          <a:xfrm>
            <a:off x="0" y="381000"/>
            <a:ext cx="5181600" cy="685801"/>
            <a:chOff x="0" y="381000"/>
            <a:chExt cx="3886200" cy="685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381000"/>
              <a:ext cx="3886200" cy="6858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9" name="Picture 4" descr="UN_Women_English_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11"/>
            <a:stretch>
              <a:fillRect/>
            </a:stretch>
          </p:blipFill>
          <p:spPr bwMode="auto">
            <a:xfrm>
              <a:off x="268288" y="493713"/>
              <a:ext cx="1560512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4935" y="1409700"/>
            <a:ext cx="11311467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867" y="419101"/>
            <a:ext cx="8906933" cy="596900"/>
          </a:xfrm>
        </p:spPr>
        <p:txBody>
          <a:bodyPr>
            <a:no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3567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eft Pictures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"/>
            <a:ext cx="5181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181600" y="1"/>
            <a:ext cx="13208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81600" y="381000"/>
            <a:ext cx="7010400" cy="68580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1" y="363607"/>
            <a:ext cx="6350000" cy="707886"/>
          </a:xfrm>
        </p:spPr>
        <p:txBody>
          <a:bodyPr wrap="none"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5372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0" y="1066801"/>
            <a:ext cx="5181600" cy="26035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0" y="3683000"/>
            <a:ext cx="5181600" cy="2628900"/>
          </a:xfrm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2140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-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381000"/>
            <a:ext cx="7010400" cy="685801"/>
          </a:xfrm>
          <a:prstGeom prst="rect">
            <a:avLst/>
          </a:prstGeom>
          <a:solidFill>
            <a:schemeClr val="tx1">
              <a:alpha val="79999"/>
            </a:schemeClr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0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010401" y="1"/>
            <a:ext cx="5181600" cy="68580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1"/>
            <a:ext cx="6502400" cy="596900"/>
          </a:xfrm>
        </p:spPr>
        <p:txBody>
          <a:bodyPr>
            <a:normAutofit/>
          </a:bodyPr>
          <a:lstStyle>
            <a:lvl1pPr algn="l">
              <a:buNone/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5600" y="1409700"/>
            <a:ext cx="6299200" cy="4394200"/>
          </a:xfrm>
        </p:spPr>
        <p:txBody>
          <a:bodyPr/>
          <a:lstStyle>
            <a:lvl1pPr>
              <a:defRPr b="0"/>
            </a:lvl1pPr>
            <a:lvl2pPr marL="228576" indent="-228576">
              <a:buFont typeface="Arial"/>
              <a:buChar char="•"/>
              <a:defRPr/>
            </a:lvl2pPr>
            <a:lvl3pPr marL="457152" indent="-228576">
              <a:buSzPct val="120000"/>
              <a:buFont typeface="Arial"/>
              <a:buChar char="•"/>
              <a:defRPr/>
            </a:lvl3pPr>
            <a:lvl4pPr marL="749221" indent="-228576">
              <a:buSzPct val="120000"/>
              <a:buFont typeface="Arial"/>
              <a:buChar char="•"/>
              <a:defRPr/>
            </a:lvl4pPr>
            <a:lvl5pPr marL="1028591" indent="-228576">
              <a:buSzPct val="120000"/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7346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9" y="1589568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8128001" y="6248401"/>
            <a:ext cx="3556000" cy="36512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2" y="6248401"/>
            <a:ext cx="7228417" cy="365125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9DDC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1" y="1271590"/>
            <a:ext cx="711200" cy="244475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5FE2C-7301-41BB-B5E8-B63A8DE943D9}" type="slidenum">
              <a:rPr lang="en-US">
                <a:solidFill>
                  <a:srgbClr val="009DDC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9DDC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4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vmlDrawing" Target="../drawings/vmlDrawing9.v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oleObject" Target="../embeddings/oleObject9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vmlDrawing" Target="../drawings/vmlDrawing10.v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oleObject" Target="../embeddings/oleObject10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vmlDrawing" Target="../drawings/vmlDrawing11.v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oleObject" Target="../embeddings/oleObject11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vmlDrawing" Target="../drawings/vmlDrawing12.v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vmlDrawing" Target="../drawings/vmlDrawing13.v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vmlDrawing" Target="../drawings/vmlDrawing4.v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vmlDrawing" Target="../drawings/vmlDrawing5.v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vmlDrawing" Target="../drawings/vmlDrawing6.v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oleObject" Target="../embeddings/oleObject6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oleObject" Target="../embeddings/oleObject7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vmlDrawing" Target="../drawings/vmlDrawing8.v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72701547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56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654845471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726330695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7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139136702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99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10643310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01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68757156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6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86447861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7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123943606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9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94625764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5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9CB7-590E-4FBB-B2B7-094351F91F79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850C-84DE-4B0F-989D-662FD5B81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82815921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4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32595601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5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059424338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95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85933723"/>
              </p:ext>
            </p:ext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think-cell Slide" r:id="rId14" imgW="416" imgH="416" progId="TCLayout.ActiveDocument.1">
                  <p:embed/>
                </p:oleObj>
              </mc:Choice>
              <mc:Fallback>
                <p:oleObj name="think-cell Slide" r:id="rId14" imgW="416" imgH="4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5571068" y="228600"/>
            <a:ext cx="611293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55735" y="1600202"/>
            <a:ext cx="6032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584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C6C6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C6C6C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5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30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45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60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864" indent="-342864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0000"/>
        <a:defRPr sz="2400" kern="1200">
          <a:solidFill>
            <a:srgbClr val="6C6C6C"/>
          </a:solidFill>
          <a:latin typeface="+mn-lt"/>
          <a:ea typeface="ＭＳ Ｐゴシック" charset="0"/>
          <a:cs typeface="ＭＳ Ｐゴシック" charset="0"/>
        </a:defRPr>
      </a:lvl1pPr>
      <a:lvl2pPr marL="639695" indent="-273021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100000"/>
        <a:buFont typeface="Arial" pitchFamily="34" charset="0"/>
        <a:buChar char="•"/>
        <a:defRPr sz="2400" kern="1200">
          <a:solidFill>
            <a:srgbClr val="6C6C6C"/>
          </a:solidFill>
          <a:latin typeface="+mn-lt"/>
          <a:ea typeface="ＭＳ Ｐゴシック" charset="0"/>
          <a:cs typeface="+mn-cs"/>
        </a:defRPr>
      </a:lvl2pPr>
      <a:lvl3pPr marL="914303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ＭＳ Ｐゴシック" charset="0"/>
          <a:cs typeface="Geneva" charset="0"/>
        </a:defRPr>
      </a:lvl3pPr>
      <a:lvl4pPr marL="1371455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7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4pPr>
      <a:lvl5pPr marL="1828606" indent="-228576" algn="l" rtl="0" eaLnBrk="0" fontAlgn="base" hangingPunct="0">
        <a:spcBef>
          <a:spcPct val="0"/>
        </a:spcBef>
        <a:spcAft>
          <a:spcPts val="1200"/>
        </a:spcAft>
        <a:buClr>
          <a:schemeClr val="bg2"/>
        </a:buClr>
        <a:buSzPct val="65000"/>
        <a:buFont typeface="Arial" pitchFamily="34" charset="0"/>
        <a:buChar char="•"/>
        <a:defRPr sz="2000" kern="1200">
          <a:solidFill>
            <a:srgbClr val="6C6C6C"/>
          </a:solidFill>
          <a:latin typeface="+mn-lt"/>
          <a:ea typeface="Geneva" pitchFamily="-109" charset="-128"/>
          <a:cs typeface="Geneva" charset="0"/>
        </a:defRPr>
      </a:lvl5pPr>
      <a:lvl6pPr marL="2102897" indent="-22857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88" indent="-22857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79" indent="-22857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69" indent="-22857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38F77-D89D-404B-9BD3-CC8EF282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6" y="85725"/>
            <a:ext cx="10512426" cy="1133475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The </a:t>
            </a:r>
            <a:r>
              <a:rPr lang="en-US" sz="4000" dirty="0">
                <a:latin typeface="Arial Black" panose="020B0A04020102020204" pitchFamily="34" charset="0"/>
              </a:rPr>
              <a:t>Evangelical Covenant Church of Rwanda (ECCR</a:t>
            </a:r>
            <a:r>
              <a:rPr lang="en-US" sz="4000" dirty="0" smtClean="0">
                <a:latin typeface="Arial Black" panose="020B0A04020102020204" pitchFamily="34" charset="0"/>
              </a:rPr>
              <a:t>)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graphicFrame>
        <p:nvGraphicFramePr>
          <p:cNvPr id="12" name="Text Placeholder 1">
            <a:extLst>
              <a:ext uri="{FF2B5EF4-FFF2-40B4-BE49-F238E27FC236}">
                <a16:creationId xmlns:a16="http://schemas.microsoft.com/office/drawing/2014/main" id="{1EFAA96D-B889-4F43-B020-A11268F31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323378"/>
              </p:ext>
            </p:extLst>
          </p:nvPr>
        </p:nvGraphicFramePr>
        <p:xfrm>
          <a:off x="4678694" y="1219200"/>
          <a:ext cx="7227556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s://covchurch.org/wp-content/uploads/2021/10/Asset-11500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5" r="40385" b="36074"/>
          <a:stretch/>
        </p:blipFill>
        <p:spPr bwMode="auto">
          <a:xfrm>
            <a:off x="-187452" y="1559242"/>
            <a:ext cx="5027676" cy="4366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09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5181600" y="1712582"/>
            <a:ext cx="54254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ECCR </a:t>
            </a:r>
            <a:r>
              <a:rPr lang="en-US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JurweParish</a:t>
            </a:r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in Kigali City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(This is not also </a:t>
            </a:r>
            <a:r>
              <a:rPr lang="en-US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Jurwe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I  Kigali but </a:t>
            </a:r>
            <a:r>
              <a:rPr lang="en-US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Cubi.kindly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delete it.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221106_10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813"/>
            <a:ext cx="4834128" cy="212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ECCR DOCS\E.C.C.R PHOTOS\20220918_1207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1189"/>
            <a:ext cx="4834128" cy="2607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5181600" y="1712582"/>
            <a:ext cx="54254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ECCR Chapel / </a:t>
            </a:r>
            <a:r>
              <a:rPr lang="en-US" sz="4000" dirty="0" err="1" smtClean="0">
                <a:latin typeface="Arial Black" panose="020B0A04020102020204" pitchFamily="34" charset="0"/>
              </a:rPr>
              <a:t>Masaka</a:t>
            </a:r>
            <a:r>
              <a:rPr lang="en-US" sz="4000" dirty="0" smtClean="0">
                <a:latin typeface="Arial Black" panose="020B0A04020102020204" pitchFamily="34" charset="0"/>
              </a:rPr>
              <a:t>/ </a:t>
            </a:r>
            <a:r>
              <a:rPr lang="en-US" sz="4000" dirty="0" err="1" smtClean="0">
                <a:latin typeface="Arial Black" panose="020B0A04020102020204" pitchFamily="34" charset="0"/>
              </a:rPr>
              <a:t>Kicukiro</a:t>
            </a:r>
            <a:r>
              <a:rPr lang="en-US" sz="4000" dirty="0" smtClean="0">
                <a:latin typeface="Arial Black" panose="020B0A04020102020204" pitchFamily="34" charset="0"/>
              </a:rPr>
              <a:t> District on </a:t>
            </a:r>
            <a:r>
              <a:rPr lang="en-US" sz="4000" dirty="0">
                <a:latin typeface="Arial Black" panose="020B0A04020102020204" pitchFamily="34" charset="0"/>
              </a:rPr>
              <a:t>27/03/2022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8" name="Picture 7" descr="C:\Users\user\Downloads\IMG-20230205-WA00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" y="1136670"/>
            <a:ext cx="4236720" cy="5632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9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096000" y="1340119"/>
            <a:ext cx="58887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ECCR JALI CHAPEL ON 29/01/2023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230129_1558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3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096000" y="1340119"/>
            <a:ext cx="58887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ECCR </a:t>
            </a:r>
            <a:r>
              <a:rPr lang="en-US" sz="4000" dirty="0" smtClean="0">
                <a:latin typeface="Arial Black" panose="020B0A04020102020204" pitchFamily="34" charset="0"/>
              </a:rPr>
              <a:t>JALI </a:t>
            </a:r>
            <a:r>
              <a:rPr lang="en-US" sz="4000" dirty="0" err="1" smtClean="0">
                <a:latin typeface="Arial Black" panose="020B0A04020102020204" pitchFamily="34" charset="0"/>
              </a:rPr>
              <a:t>Sector.Gasabo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err="1" smtClean="0">
                <a:latin typeface="Arial Black" panose="020B0A04020102020204" pitchFamily="34" charset="0"/>
              </a:rPr>
              <a:t>District,Kigaly</a:t>
            </a:r>
            <a:r>
              <a:rPr lang="en-US" sz="4000" dirty="0" smtClean="0">
                <a:latin typeface="Arial Black" panose="020B0A04020102020204" pitchFamily="34" charset="0"/>
              </a:rPr>
              <a:t> City </a:t>
            </a:r>
            <a:r>
              <a:rPr lang="en-US" sz="4000" dirty="0">
                <a:latin typeface="Arial Black" panose="020B0A04020102020204" pitchFamily="34" charset="0"/>
              </a:rPr>
              <a:t>CHAPEL ON 29/01/2023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230129_1558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1158240"/>
            <a:ext cx="3846576" cy="482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ECCR DOCS\E.C.C.R PHOTOS\20230129_1602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56" y="2663558"/>
            <a:ext cx="5132832" cy="405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3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5331968" y="1766147"/>
            <a:ext cx="66527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ECCR </a:t>
            </a:r>
            <a:r>
              <a:rPr lang="en-US" sz="2500" dirty="0" smtClean="0">
                <a:latin typeface="Arial Black" panose="020B0A04020102020204" pitchFamily="34" charset="0"/>
              </a:rPr>
              <a:t>MUSHA </a:t>
            </a:r>
            <a:r>
              <a:rPr lang="en-US" sz="2500" dirty="0" err="1" smtClean="0">
                <a:latin typeface="Arial Black" panose="020B0A04020102020204" pitchFamily="34" charset="0"/>
              </a:rPr>
              <a:t>Sector,in</a:t>
            </a:r>
            <a:r>
              <a:rPr lang="en-US" sz="2500" dirty="0" smtClean="0">
                <a:latin typeface="Arial Black" panose="020B0A04020102020204" pitchFamily="34" charset="0"/>
              </a:rPr>
              <a:t> GISAGARA </a:t>
            </a:r>
            <a:r>
              <a:rPr lang="en-US" sz="2500" dirty="0" err="1" smtClean="0">
                <a:latin typeface="Arial Black" panose="020B0A04020102020204" pitchFamily="34" charset="0"/>
              </a:rPr>
              <a:t>DISTRICT,Southern</a:t>
            </a:r>
            <a:r>
              <a:rPr lang="en-US" sz="2500" dirty="0" smtClean="0">
                <a:latin typeface="Arial Black" panose="020B0A04020102020204" pitchFamily="34" charset="0"/>
              </a:rPr>
              <a:t> Province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8" name="Picture 7" descr="C:\Users\user\Desktop\ECCR DOCS\E.C.C.R PHOTOS\20220911_1651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" y="3986783"/>
            <a:ext cx="5283200" cy="3040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ECCR DOCS\E.C.C.R PHOTOS\20220911_1651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0597"/>
            <a:ext cx="5130800" cy="2645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864096" y="1766147"/>
            <a:ext cx="512064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ECCR </a:t>
            </a:r>
            <a:r>
              <a:rPr lang="en-US" sz="2500" dirty="0" err="1" smtClean="0">
                <a:latin typeface="Arial Black" panose="020B0A04020102020204" pitchFamily="34" charset="0"/>
              </a:rPr>
              <a:t>Kibirizi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Sector,in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Gisagara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District,Southern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Provine</a:t>
            </a:r>
            <a:r>
              <a:rPr lang="en-US" sz="2500" dirty="0">
                <a:latin typeface="Arial Black" panose="020B0A04020102020204" pitchFamily="34" charset="0"/>
              </a:rPr>
              <a:t>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7" name="Picture 6" descr="C:\Users\user\Desktop\ECCR DOCS\E.C.C.R PHOTOS\20220522_132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76" y="2737649"/>
            <a:ext cx="4754880" cy="366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user\Desktop\ECCR DOCS\E.C.C.R PHOTOS\20220522_144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" y="1121664"/>
            <a:ext cx="5437632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2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705600" y="1162756"/>
            <a:ext cx="512064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ECCR </a:t>
            </a:r>
            <a:r>
              <a:rPr lang="en-US" sz="2500" dirty="0" err="1" smtClean="0">
                <a:latin typeface="Arial Black" panose="020B0A04020102020204" pitchFamily="34" charset="0"/>
              </a:rPr>
              <a:t>Nyaruteja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Cell,Nyanza</a:t>
            </a:r>
            <a:r>
              <a:rPr lang="en-US" sz="2500" dirty="0" smtClean="0">
                <a:latin typeface="Arial Black" panose="020B0A04020102020204" pitchFamily="34" charset="0"/>
              </a:rPr>
              <a:t> Sector, in  </a:t>
            </a:r>
            <a:r>
              <a:rPr lang="en-US" sz="2500" dirty="0" err="1">
                <a:latin typeface="Arial Black" panose="020B0A04020102020204" pitchFamily="34" charset="0"/>
              </a:rPr>
              <a:t>Gisagara</a:t>
            </a:r>
            <a:r>
              <a:rPr lang="en-US" sz="2500" dirty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District,Southern</a:t>
            </a:r>
            <a:r>
              <a:rPr lang="en-US" sz="2500" dirty="0" smtClean="0">
                <a:latin typeface="Arial Black" panose="020B0A04020102020204" pitchFamily="34" charset="0"/>
              </a:rPr>
              <a:t> Province.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8" name="Picture 7" descr="C:\Users\user\Desktop\ECCR DOCS\E.C.C.R PHOTOS\20220821_1203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1880"/>
            <a:ext cx="5943600" cy="445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user\Desktop\ECCR DOCS\E.C.C.R PHOTOS\20220821_1151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4" y="2335312"/>
            <a:ext cx="5145024" cy="4016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3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705600" y="1162756"/>
            <a:ext cx="512064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ECCR </a:t>
            </a:r>
            <a:r>
              <a:rPr lang="en-US" sz="2500" dirty="0" smtClean="0">
                <a:latin typeface="Arial Black" panose="020B0A04020102020204" pitchFamily="34" charset="0"/>
              </a:rPr>
              <a:t>KIGOMA </a:t>
            </a:r>
            <a:r>
              <a:rPr lang="en-US" sz="2500" dirty="0" err="1" smtClean="0">
                <a:latin typeface="Arial Black" panose="020B0A04020102020204" pitchFamily="34" charset="0"/>
              </a:rPr>
              <a:t>Sector,in</a:t>
            </a:r>
            <a:r>
              <a:rPr lang="en-US" sz="2500" dirty="0" smtClean="0">
                <a:latin typeface="Arial Black" panose="020B0A04020102020204" pitchFamily="34" charset="0"/>
              </a:rPr>
              <a:t>  HUYE District, </a:t>
            </a:r>
            <a:r>
              <a:rPr lang="en-US" sz="2500" dirty="0">
                <a:latin typeface="Arial Black" panose="020B0A04020102020204" pitchFamily="34" charset="0"/>
              </a:rPr>
              <a:t>Southern </a:t>
            </a:r>
            <a:r>
              <a:rPr lang="en-US" sz="2500" dirty="0" smtClean="0">
                <a:latin typeface="Arial Black" panose="020B0A04020102020204" pitchFamily="34" charset="0"/>
              </a:rPr>
              <a:t>Province.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7" name="Picture 6" descr="C:\Users\user\Downloads\IMG-20230206-WA0027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86015"/>
            <a:ext cx="5943600" cy="4451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1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705600" y="1162756"/>
            <a:ext cx="512064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</a:rPr>
              <a:t>ECCR </a:t>
            </a:r>
            <a:r>
              <a:rPr lang="en-US" sz="2500" dirty="0" err="1" smtClean="0">
                <a:latin typeface="Arial Black" panose="020B0A04020102020204" pitchFamily="34" charset="0"/>
              </a:rPr>
              <a:t>Gitesi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Sector,in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err="1" smtClean="0">
                <a:latin typeface="Arial Black" panose="020B0A04020102020204" pitchFamily="34" charset="0"/>
              </a:rPr>
              <a:t>Karongi</a:t>
            </a:r>
            <a:r>
              <a:rPr lang="en-US" sz="2500" dirty="0" smtClean="0">
                <a:latin typeface="Arial Black" panose="020B0A04020102020204" pitchFamily="34" charset="0"/>
              </a:rPr>
              <a:t> </a:t>
            </a:r>
            <a:r>
              <a:rPr lang="en-US" sz="2500" dirty="0" smtClean="0">
                <a:latin typeface="Arial Black" panose="020B0A04020102020204" pitchFamily="34" charset="0"/>
              </a:rPr>
              <a:t>District</a:t>
            </a:r>
            <a:r>
              <a:rPr lang="en-US" sz="2500" dirty="0" smtClean="0">
                <a:latin typeface="Arial Black" panose="020B0A04020102020204" pitchFamily="34" charset="0"/>
              </a:rPr>
              <a:t>, Western </a:t>
            </a:r>
            <a:r>
              <a:rPr lang="en-US" sz="2500" dirty="0" smtClean="0">
                <a:latin typeface="Arial Black" panose="020B0A04020102020204" pitchFamily="34" charset="0"/>
              </a:rPr>
              <a:t>Province.</a:t>
            </a:r>
            <a:endParaRPr lang="en-US" sz="25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ownloads\IMG-20221224-WA0024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9436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9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F44CD-CF9E-4197-ADE2-DA5951F7F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500" y="1168924"/>
            <a:ext cx="11670382" cy="558066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Limited budget </a:t>
            </a:r>
            <a:r>
              <a:rPr lang="en-US" b="0" i="0" u="none" strike="noStrike" baseline="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for renting</a:t>
            </a:r>
            <a:r>
              <a:rPr lang="en-US" b="0" i="0" u="none" strike="noStrike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 church buildings and headquarters. </a:t>
            </a:r>
            <a:endParaRPr lang="en-US" b="0" i="0" u="none" strike="noStrike" baseline="0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Limited budget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of administrative cost for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purchasing church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equipments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, including chairs, computers, sound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equipments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Vehicles which will facilitate the staffs during their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work,including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 for the ECCR Moderator when he will need to visit the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Chuches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en-US" dirty="0" smtClean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Limited budget of salaries for office staff and pastors.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Lack of finance for buying a plot of land of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3HA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and building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the modern ECCR Church and his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Head Offices at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Gahanga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, in KIGALI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City.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b="0" i="0" u="none" strike="noStrike" baseline="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Lack of funds for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reconciliation program between the perpetrators of Genocide who finished their Sentences with the survivors of Genocide.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Lack of funds for social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program supporting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the poor Christians including shelters, small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projects (Like Cultivate Mushroom),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clean water, health insurance, school fees of their children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C3E0A-BBCF-4B81-AD6F-B74B176A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Way forward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68968"/>
            <a:ext cx="12192000" cy="67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The </a:t>
            </a:r>
            <a:r>
              <a:rPr lang="en-US" sz="3000" dirty="0">
                <a:latin typeface="Arial Black" panose="020B0A04020102020204" pitchFamily="34" charset="0"/>
              </a:rPr>
              <a:t>Challenges  that we have in the Ministry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Mushroom cultivation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Mushroom cultivation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9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510528" y="1298054"/>
            <a:ext cx="527911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indent="-296863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n-US" sz="3000" dirty="0">
                <a:latin typeface="Arial Black" panose="020B0A04020102020204" pitchFamily="34" charset="0"/>
              </a:rPr>
              <a:t>The </a:t>
            </a:r>
            <a:r>
              <a:rPr lang="en-US" sz="3000" dirty="0" smtClean="0">
                <a:latin typeface="Arial Black" panose="020B0A04020102020204" pitchFamily="34" charset="0"/>
              </a:rPr>
              <a:t>vision of </a:t>
            </a:r>
            <a:r>
              <a:rPr lang="en-US" sz="3000" dirty="0" smtClean="0">
                <a:latin typeface="Arial Black" panose="020B0A04020102020204" pitchFamily="34" charset="0"/>
              </a:rPr>
              <a:t>the Bishop’s ministry with his </a:t>
            </a:r>
            <a:r>
              <a:rPr lang="en-US" sz="3000" dirty="0" err="1" smtClean="0">
                <a:latin typeface="Arial Black" panose="020B0A04020102020204" pitchFamily="34" charset="0"/>
              </a:rPr>
              <a:t>family,this</a:t>
            </a:r>
            <a:r>
              <a:rPr lang="en-US" sz="3000" dirty="0" smtClean="0">
                <a:latin typeface="Arial Black" panose="020B0A04020102020204" pitchFamily="34" charset="0"/>
              </a:rPr>
              <a:t> was the first crusade and started </a:t>
            </a:r>
            <a:r>
              <a:rPr lang="en-US" sz="3000" dirty="0" err="1" smtClean="0">
                <a:latin typeface="Arial Black" panose="020B0A04020102020204" pitchFamily="34" charset="0"/>
              </a:rPr>
              <a:t>here,in</a:t>
            </a:r>
            <a:r>
              <a:rPr lang="en-US" sz="3000" dirty="0" smtClean="0">
                <a:latin typeface="Arial Black" panose="020B0A04020102020204" pitchFamily="34" charset="0"/>
              </a:rPr>
              <a:t> </a:t>
            </a:r>
            <a:r>
              <a:rPr lang="en-US" sz="3000" dirty="0">
                <a:latin typeface="Arial Black" panose="020B0A04020102020204" pitchFamily="34" charset="0"/>
              </a:rPr>
              <a:t>the village Called </a:t>
            </a:r>
            <a:r>
              <a:rPr lang="en-US" sz="3000" dirty="0" err="1">
                <a:latin typeface="Arial Black" panose="020B0A04020102020204" pitchFamily="34" charset="0"/>
              </a:rPr>
              <a:t>Ngoma</a:t>
            </a:r>
            <a:r>
              <a:rPr lang="en-US" sz="3000" dirty="0">
                <a:latin typeface="Arial Black" panose="020B0A04020102020204" pitchFamily="34" charset="0"/>
              </a:rPr>
              <a:t> VI, </a:t>
            </a:r>
            <a:r>
              <a:rPr lang="en-US" sz="3000" dirty="0" err="1">
                <a:latin typeface="Arial Black" panose="020B0A04020102020204" pitchFamily="34" charset="0"/>
              </a:rPr>
              <a:t>Ngoma</a:t>
            </a:r>
            <a:r>
              <a:rPr lang="en-US" sz="3000" dirty="0">
                <a:latin typeface="Arial Black" panose="020B0A04020102020204" pitchFamily="34" charset="0"/>
              </a:rPr>
              <a:t> Cell, </a:t>
            </a:r>
            <a:r>
              <a:rPr lang="en-US" sz="3000" dirty="0" err="1">
                <a:latin typeface="Arial Black" panose="020B0A04020102020204" pitchFamily="34" charset="0"/>
              </a:rPr>
              <a:t>Ngoma</a:t>
            </a:r>
            <a:r>
              <a:rPr lang="en-US" sz="3000" dirty="0">
                <a:latin typeface="Arial Black" panose="020B0A04020102020204" pitchFamily="34" charset="0"/>
              </a:rPr>
              <a:t> Sector, </a:t>
            </a:r>
            <a:r>
              <a:rPr lang="en-US" sz="3000" dirty="0" err="1">
                <a:latin typeface="Arial Black" panose="020B0A04020102020204" pitchFamily="34" charset="0"/>
              </a:rPr>
              <a:t>Huye</a:t>
            </a:r>
            <a:r>
              <a:rPr lang="en-US" sz="3000" dirty="0">
                <a:latin typeface="Arial Black" panose="020B0A04020102020204" pitchFamily="34" charset="0"/>
              </a:rPr>
              <a:t> District ,Southern Province, in ADEPR where almost all of the Muslims live, in 2008. 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50" name="Picture 49" descr="C:\Users\user\Desktop\ECCR DOCS\E.C.C.R PHOTOS\20200805_123228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1199262"/>
            <a:ext cx="5910072" cy="472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5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F44CD-CF9E-4197-ADE2-DA5951F7F0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500" y="1168924"/>
            <a:ext cx="11670382" cy="558066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ECCR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plans to take care of the well being of our pastors,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build their family houses,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and give them bible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trainings as requested by Rwanda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government.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ECCR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plans to build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a modern Chur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ch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 ,schools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and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hospitals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in Rwanda according to the requirements of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Rwanda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Government.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ECCR plans to establish Radio and Television to spread the Good news of Jesus Christ all over the world.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ECCR plans to establish an international Covenant mountain Prayer in 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Rwanda.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DC3E0A-BBCF-4B81-AD6F-B74B176A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Way forward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68968"/>
            <a:ext cx="12192000" cy="67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Arial Black" panose="020B0A04020102020204" pitchFamily="34" charset="0"/>
              </a:rPr>
              <a:t>The Way forward</a:t>
            </a:r>
            <a:endParaRPr lang="en-US" sz="3000" dirty="0">
              <a:latin typeface="Arial Black" panose="020B0A040201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Building a Model Temple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Building a Model Temple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5779008" y="1298054"/>
            <a:ext cx="60106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6863" indent="-296863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r>
              <a:rPr lang="en-US" sz="4000" dirty="0" smtClean="0">
                <a:latin typeface="Arial Black" panose="020B0A04020102020204" pitchFamily="34" charset="0"/>
              </a:rPr>
              <a:t>Before starting the ECCR, the </a:t>
            </a:r>
            <a:r>
              <a:rPr lang="en-US" sz="4000" dirty="0">
                <a:latin typeface="Arial Black" panose="020B0A04020102020204" pitchFamily="34" charset="0"/>
              </a:rPr>
              <a:t>vision took time in prayer at </a:t>
            </a:r>
            <a:r>
              <a:rPr lang="en-US" sz="4000" dirty="0" err="1">
                <a:latin typeface="Arial Black" panose="020B0A04020102020204" pitchFamily="34" charset="0"/>
              </a:rPr>
              <a:t>Kanyarira</a:t>
            </a:r>
            <a:r>
              <a:rPr lang="en-US" sz="4000" dirty="0">
                <a:latin typeface="Arial Black" panose="020B0A04020102020204" pitchFamily="34" charset="0"/>
              </a:rPr>
              <a:t> Mountain Prayer.</a:t>
            </a:r>
          </a:p>
          <a:p>
            <a:pPr marL="296863" indent="-296863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51" name="Picture 50" descr="C:\Users\user\Desktop\ECCR DOCS\E.C.C.R PHOTOS\20220730_1106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375" y="1438659"/>
            <a:ext cx="5583935" cy="4706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5462016" y="1298054"/>
            <a:ext cx="632763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first </a:t>
            </a:r>
            <a:r>
              <a:rPr lang="en-US" sz="4000" dirty="0">
                <a:latin typeface="Arial Black" panose="020B0A04020102020204" pitchFamily="34" charset="0"/>
              </a:rPr>
              <a:t>ECCR Branch in </a:t>
            </a:r>
            <a:r>
              <a:rPr lang="en-US" sz="4000" dirty="0" err="1">
                <a:latin typeface="Arial Black" panose="020B0A04020102020204" pitchFamily="34" charset="0"/>
              </a:rPr>
              <a:t>Muhanga</a:t>
            </a:r>
            <a:r>
              <a:rPr lang="en-US" sz="4000" dirty="0">
                <a:latin typeface="Arial Black" panose="020B0A04020102020204" pitchFamily="34" charset="0"/>
              </a:rPr>
              <a:t> District</a:t>
            </a:r>
            <a:r>
              <a:rPr lang="en-US" sz="4000" dirty="0" smtClean="0">
                <a:latin typeface="Arial Black" panose="020B0A04020102020204" pitchFamily="34" charset="0"/>
              </a:rPr>
              <a:t>, Southern </a:t>
            </a:r>
            <a:r>
              <a:rPr lang="en-US" sz="4000" dirty="0">
                <a:latin typeface="Arial Black" panose="020B0A04020102020204" pitchFamily="34" charset="0"/>
              </a:rPr>
              <a:t>Province in Republic of Rwanda</a:t>
            </a:r>
            <a:r>
              <a:rPr lang="en-US" sz="4000" dirty="0" smtClean="0">
                <a:latin typeface="Arial Black" panose="020B0A04020102020204" pitchFamily="34" charset="0"/>
              </a:rPr>
              <a:t>, in </a:t>
            </a:r>
            <a:r>
              <a:rPr lang="en-US" sz="4000" dirty="0" smtClean="0">
                <a:latin typeface="Arial Black" panose="020B0A04020102020204" pitchFamily="34" charset="0"/>
              </a:rPr>
              <a:t>2018,the first </a:t>
            </a:r>
            <a:r>
              <a:rPr lang="en-US" sz="4000" dirty="0" err="1" smtClean="0">
                <a:latin typeface="Arial Black" panose="020B0A04020102020204" pitchFamily="34" charset="0"/>
              </a:rPr>
              <a:t>church,however,was</a:t>
            </a:r>
            <a:r>
              <a:rPr lang="en-US" sz="4000" dirty="0" smtClean="0">
                <a:latin typeface="Arial Black" panose="020B0A04020102020204" pitchFamily="34" charset="0"/>
              </a:rPr>
              <a:t> unable to continue.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pPr marL="296863" indent="-296863">
              <a:spcBef>
                <a:spcPct val="80000"/>
              </a:spcBef>
              <a:buClr>
                <a:srgbClr val="CC0000"/>
              </a:buClr>
              <a:buSzPct val="125000"/>
              <a:buFontTx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181202_1057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4882"/>
            <a:ext cx="5047488" cy="250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user\Desktop\ECCR DOCS\PHOTOS\20190331_115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01020"/>
            <a:ext cx="5047488" cy="2836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The first church, however, was unable to continue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364224" y="1298054"/>
            <a:ext cx="54254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</a:t>
            </a:r>
            <a:r>
              <a:rPr lang="en-US" sz="4000" dirty="0">
                <a:latin typeface="Arial Black" panose="020B0A04020102020204" pitchFamily="34" charset="0"/>
              </a:rPr>
              <a:t>Consecration to </a:t>
            </a:r>
            <a:r>
              <a:rPr lang="en-US" sz="4000" dirty="0" smtClean="0">
                <a:latin typeface="Arial Black" panose="020B0A04020102020204" pitchFamily="34" charset="0"/>
              </a:rPr>
              <a:t>the </a:t>
            </a:r>
            <a:r>
              <a:rPr lang="en-US" sz="4000" dirty="0">
                <a:latin typeface="Arial Black" panose="020B0A04020102020204" pitchFamily="34" charset="0"/>
              </a:rPr>
              <a:t>Pastor in </a:t>
            </a:r>
            <a:r>
              <a:rPr lang="en-US" sz="4000" dirty="0" err="1">
                <a:latin typeface="Arial Black" panose="020B0A04020102020204" pitchFamily="34" charset="0"/>
              </a:rPr>
              <a:t>Nakuru</a:t>
            </a:r>
            <a:r>
              <a:rPr lang="en-US" sz="4000" dirty="0">
                <a:latin typeface="Arial Black" panose="020B0A04020102020204" pitchFamily="34" charset="0"/>
              </a:rPr>
              <a:t> – </a:t>
            </a:r>
            <a:r>
              <a:rPr lang="en-US" sz="4000" dirty="0" err="1">
                <a:latin typeface="Arial Black" panose="020B0A04020102020204" pitchFamily="34" charset="0"/>
              </a:rPr>
              <a:t>Kenya,on</a:t>
            </a:r>
            <a:r>
              <a:rPr lang="en-US" sz="4000" dirty="0">
                <a:latin typeface="Arial Black" panose="020B0A04020102020204" pitchFamily="34" charset="0"/>
              </a:rPr>
              <a:t> 11th August 2019 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8" name="Picture 7" descr="C:\Users\user\Desktop\ECCR DOCS\ECCEVENTS\Sent\IMG-20190910-WA0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1298054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364224" y="1284991"/>
            <a:ext cx="54254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</a:t>
            </a:r>
            <a:r>
              <a:rPr lang="en-US" sz="4000" dirty="0" smtClean="0">
                <a:latin typeface="Arial Black" panose="020B0A04020102020204" pitchFamily="34" charset="0"/>
              </a:rPr>
              <a:t>ordination Ceremony for the ECCR’ </a:t>
            </a:r>
            <a:r>
              <a:rPr lang="en-US" sz="4000" dirty="0" smtClean="0">
                <a:latin typeface="Arial Black" panose="020B0A04020102020204" pitchFamily="34" charset="0"/>
              </a:rPr>
              <a:t>Bishop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smtClean="0">
                <a:latin typeface="Arial Black" panose="020B0A04020102020204" pitchFamily="34" charset="0"/>
              </a:rPr>
              <a:t>at </a:t>
            </a:r>
            <a:r>
              <a:rPr lang="en-US" sz="4000" dirty="0" err="1" smtClean="0">
                <a:latin typeface="Arial Black" panose="020B0A04020102020204" pitchFamily="34" charset="0"/>
              </a:rPr>
              <a:t>Kimironko</a:t>
            </a:r>
            <a:r>
              <a:rPr lang="en-US" sz="4000" dirty="0" smtClean="0">
                <a:latin typeface="Arial Black" panose="020B0A04020102020204" pitchFamily="34" charset="0"/>
              </a:rPr>
              <a:t> Sector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– </a:t>
            </a:r>
            <a:r>
              <a:rPr lang="en-US" sz="4000" dirty="0" err="1" smtClean="0">
                <a:latin typeface="Arial Black" panose="020B0A04020102020204" pitchFamily="34" charset="0"/>
              </a:rPr>
              <a:t>Gasabo</a:t>
            </a:r>
            <a:r>
              <a:rPr lang="en-US" sz="4000" dirty="0" smtClean="0">
                <a:latin typeface="Arial Black" panose="020B0A04020102020204" pitchFamily="34" charset="0"/>
              </a:rPr>
              <a:t> District-Kigali City</a:t>
            </a:r>
            <a:r>
              <a:rPr lang="en-US" sz="4000" dirty="0" smtClean="0">
                <a:latin typeface="Arial Black" panose="020B0A04020102020204" pitchFamily="34" charset="0"/>
              </a:rPr>
              <a:t>, </a:t>
            </a:r>
            <a:r>
              <a:rPr lang="en-US" sz="4000" dirty="0">
                <a:latin typeface="Arial Black" panose="020B0A04020102020204" pitchFamily="34" charset="0"/>
              </a:rPr>
              <a:t>on </a:t>
            </a:r>
            <a:r>
              <a:rPr lang="en-US" sz="4000" dirty="0" smtClean="0">
                <a:latin typeface="Arial Black" panose="020B0A04020102020204" pitchFamily="34" charset="0"/>
              </a:rPr>
              <a:t>29th August </a:t>
            </a:r>
            <a:r>
              <a:rPr lang="en-US" sz="4000" dirty="0">
                <a:latin typeface="Arial Black" panose="020B0A04020102020204" pitchFamily="34" charset="0"/>
              </a:rPr>
              <a:t>2021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CCEVENTS\IMG-20210829-WA00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6573"/>
            <a:ext cx="5943600" cy="445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8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364224" y="1298054"/>
            <a:ext cx="54254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ECCR </a:t>
            </a:r>
            <a:r>
              <a:rPr lang="en-US" sz="4000" dirty="0" err="1" smtClean="0">
                <a:latin typeface="Arial Black" panose="020B0A04020102020204" pitchFamily="34" charset="0"/>
              </a:rPr>
              <a:t>Bunyonga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Chapel</a:t>
            </a:r>
            <a:r>
              <a:rPr lang="en-US" sz="4000" dirty="0" smtClean="0">
                <a:latin typeface="Arial Black" panose="020B0A04020102020204" pitchFamily="34" charset="0"/>
              </a:rPr>
              <a:t>/ </a:t>
            </a:r>
            <a:r>
              <a:rPr lang="en-US" sz="4000" dirty="0" err="1" smtClean="0">
                <a:latin typeface="Arial Black" panose="020B0A04020102020204" pitchFamily="34" charset="0"/>
              </a:rPr>
              <a:t>Kirwa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Parish</a:t>
            </a:r>
            <a:r>
              <a:rPr lang="en-US" sz="4000" dirty="0" smtClean="0">
                <a:latin typeface="Arial Black" panose="020B0A04020102020204" pitchFamily="34" charset="0"/>
              </a:rPr>
              <a:t>/ </a:t>
            </a:r>
            <a:r>
              <a:rPr lang="en-US" sz="4000" dirty="0" err="1" smtClean="0">
                <a:latin typeface="Arial Black" panose="020B0A04020102020204" pitchFamily="34" charset="0"/>
              </a:rPr>
              <a:t>Kamonyi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District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8" name="Picture 7" descr="C:\Users\user\Desktop\ECCR DOCS\ECCEVENTS\Sent\IMG-20210314-WA00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8054"/>
            <a:ext cx="5943600" cy="334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4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364224" y="1298054"/>
            <a:ext cx="54254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ECCR </a:t>
            </a:r>
            <a:r>
              <a:rPr lang="en-US" sz="4000" dirty="0" err="1">
                <a:latin typeface="Arial Black" panose="020B0A04020102020204" pitchFamily="34" charset="0"/>
              </a:rPr>
              <a:t>Cubi</a:t>
            </a:r>
            <a:r>
              <a:rPr lang="en-US" sz="4000" dirty="0">
                <a:latin typeface="Arial Black" panose="020B0A04020102020204" pitchFamily="34" charset="0"/>
              </a:rPr>
              <a:t> Chapel</a:t>
            </a:r>
            <a:r>
              <a:rPr lang="en-US" sz="4000" dirty="0" smtClean="0">
                <a:latin typeface="Arial Black" panose="020B0A04020102020204" pitchFamily="34" charset="0"/>
              </a:rPr>
              <a:t>/ </a:t>
            </a:r>
            <a:r>
              <a:rPr lang="en-US" sz="4000" dirty="0" err="1" smtClean="0">
                <a:latin typeface="Arial Black" panose="020B0A04020102020204" pitchFamily="34" charset="0"/>
              </a:rPr>
              <a:t>Kirwa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Parish</a:t>
            </a:r>
            <a:r>
              <a:rPr lang="en-US" sz="4000" dirty="0" smtClean="0">
                <a:latin typeface="Arial Black" panose="020B0A04020102020204" pitchFamily="34" charset="0"/>
              </a:rPr>
              <a:t>/ </a:t>
            </a:r>
            <a:r>
              <a:rPr lang="en-US" sz="4000" dirty="0" err="1" smtClean="0">
                <a:latin typeface="Arial Black" panose="020B0A04020102020204" pitchFamily="34" charset="0"/>
              </a:rPr>
              <a:t>Kamonyi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District</a:t>
            </a: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221106_10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812"/>
            <a:ext cx="5943600" cy="267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0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04593" y="93670"/>
            <a:ext cx="10279407" cy="756361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Historical Background of ECCR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617" name="Rectangle 2080"/>
          <p:cNvSpPr>
            <a:spLocks noChangeArrowheads="1"/>
          </p:cNvSpPr>
          <p:nvPr/>
        </p:nvSpPr>
        <p:spPr bwMode="auto">
          <a:xfrm>
            <a:off x="6364224" y="1298054"/>
            <a:ext cx="54254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ECCR </a:t>
            </a:r>
            <a:r>
              <a:rPr lang="en-US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JurweParish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Arial Black" panose="020B0A04020102020204" pitchFamily="34" charset="0"/>
              </a:rPr>
              <a:t>in Kigali City 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(This is not Jurwe.it is </a:t>
            </a:r>
            <a:r>
              <a:rPr lang="en-US" sz="4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repeted</a:t>
            </a:r>
            <a:r>
              <a:rPr lang="en-U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.</a:t>
            </a:r>
            <a:endParaRPr lang="en-US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93" name="Line 2112"/>
          <p:cNvSpPr>
            <a:spLocks noChangeShapeType="1"/>
          </p:cNvSpPr>
          <p:nvPr/>
        </p:nvSpPr>
        <p:spPr bwMode="auto">
          <a:xfrm>
            <a:off x="5283200" y="2001839"/>
            <a:ext cx="0" cy="4667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b"/>
          <a:lstStyle/>
          <a:p>
            <a:endParaRPr lang="en-US"/>
          </a:p>
        </p:txBody>
      </p:sp>
      <p:pic>
        <p:nvPicPr>
          <p:cNvPr id="6" name="Picture 5" descr="C:\Users\user\Desktop\ECCR DOCS\E.C.C.R PHOTOS\20221106_1002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0812"/>
            <a:ext cx="5943600" cy="267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9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Median">
  <a:themeElements>
    <a:clrScheme name="UN Women">
      <a:dk1>
        <a:srgbClr val="009DDC"/>
      </a:dk1>
      <a:lt1>
        <a:sysClr val="window" lastClr="FFFFFF"/>
      </a:lt1>
      <a:dk2>
        <a:srgbClr val="009DDC"/>
      </a:dk2>
      <a:lt2>
        <a:srgbClr val="67B7E6"/>
      </a:lt2>
      <a:accent1>
        <a:srgbClr val="009DDC"/>
      </a:accent1>
      <a:accent2>
        <a:srgbClr val="67B7E6"/>
      </a:accent2>
      <a:accent3>
        <a:srgbClr val="009DDC"/>
      </a:accent3>
      <a:accent4>
        <a:srgbClr val="67B7E6"/>
      </a:accent4>
      <a:accent5>
        <a:srgbClr val="D8D8D8"/>
      </a:accent5>
      <a:accent6>
        <a:srgbClr val="BFBFBF"/>
      </a:accent6>
      <a:hlink>
        <a:srgbClr val="00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DB3F1A747E64CAF8E212AF018D701" ma:contentTypeVersion="14" ma:contentTypeDescription="Create a new document." ma:contentTypeScope="" ma:versionID="b0f80bfd2c68a5663aa3c4c395847e79">
  <xsd:schema xmlns:xsd="http://www.w3.org/2001/XMLSchema" xmlns:xs="http://www.w3.org/2001/XMLSchema" xmlns:p="http://schemas.microsoft.com/office/2006/metadata/properties" xmlns:ns3="dc2aa298-c9f7-41d3-8a9c-46a474cc5866" xmlns:ns4="28c62234-4296-40d2-95f3-37a385f3f9c4" targetNamespace="http://schemas.microsoft.com/office/2006/metadata/properties" ma:root="true" ma:fieldsID="14d148b1c9f0f1cc56dcf945b6779fd3" ns3:_="" ns4:_="">
    <xsd:import namespace="dc2aa298-c9f7-41d3-8a9c-46a474cc5866"/>
    <xsd:import namespace="28c62234-4296-40d2-95f3-37a385f3f9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aa298-c9f7-41d3-8a9c-46a474cc5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62234-4296-40d2-95f3-37a385f3f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A2B46-36DF-479B-831B-306459E2F555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c2aa298-c9f7-41d3-8a9c-46a474cc5866"/>
    <ds:schemaRef ds:uri="28c62234-4296-40d2-95f3-37a385f3f9c4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C33E01-CD69-4764-86A0-6EA5CA3F0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E81637-3873-433D-95B0-01C7CE46F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2aa298-c9f7-41d3-8a9c-46a474cc5866"/>
    <ds:schemaRef ds:uri="28c62234-4296-40d2-95f3-37a385f3f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736</Words>
  <Application>Microsoft Office PowerPoint</Application>
  <PresentationFormat>Widescreen</PresentationFormat>
  <Paragraphs>58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MS PGothic</vt:lpstr>
      <vt:lpstr>Arial</vt:lpstr>
      <vt:lpstr>Arial Black</vt:lpstr>
      <vt:lpstr>Arial Unicode MS</vt:lpstr>
      <vt:lpstr>Calibri</vt:lpstr>
      <vt:lpstr>Calibri Light</vt:lpstr>
      <vt:lpstr>Geneva</vt:lpstr>
      <vt:lpstr>Tw Cen MT</vt:lpstr>
      <vt:lpstr>Wingdings</vt:lpstr>
      <vt:lpstr>5_Median</vt:lpstr>
      <vt:lpstr>4_Median</vt:lpstr>
      <vt:lpstr>6_Median</vt:lpstr>
      <vt:lpstr>7_Median</vt:lpstr>
      <vt:lpstr>Office Theme</vt:lpstr>
      <vt:lpstr>3_Median</vt:lpstr>
      <vt:lpstr>8_Median</vt:lpstr>
      <vt:lpstr>9_Median</vt:lpstr>
      <vt:lpstr>10_Median</vt:lpstr>
      <vt:lpstr>11_Median</vt:lpstr>
      <vt:lpstr>12_Median</vt:lpstr>
      <vt:lpstr>13_Median</vt:lpstr>
      <vt:lpstr>14_Median</vt:lpstr>
      <vt:lpstr>15_Median</vt:lpstr>
      <vt:lpstr>think-cell Slide</vt:lpstr>
      <vt:lpstr>The Evangelical Covenant Church of Rwanda (ECCR)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Historical Background of ECCR</vt:lpstr>
      <vt:lpstr>Way forward</vt:lpstr>
      <vt:lpstr>Way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MONITORING AND EVALUATION</dc:title>
  <dc:creator>Barbara Bamanya</dc:creator>
  <cp:lastModifiedBy>user</cp:lastModifiedBy>
  <cp:revision>116</cp:revision>
  <dcterms:created xsi:type="dcterms:W3CDTF">2021-05-24T06:30:11Z</dcterms:created>
  <dcterms:modified xsi:type="dcterms:W3CDTF">2023-03-08T13:08:13Z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0x01010047FDB3F1A747E64CAF8E212AF018D701</vt:lpwstr>
  </property>
</Properties>
</file>